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33"/>
  </p:notesMasterIdLst>
  <p:handoutMasterIdLst>
    <p:handoutMasterId r:id="rId34"/>
  </p:handoutMasterIdLst>
  <p:sldIdLst>
    <p:sldId id="267" r:id="rId11"/>
    <p:sldId id="297" r:id="rId12"/>
    <p:sldId id="268" r:id="rId13"/>
    <p:sldId id="270" r:id="rId14"/>
    <p:sldId id="298" r:id="rId15"/>
    <p:sldId id="294" r:id="rId16"/>
    <p:sldId id="314" r:id="rId17"/>
    <p:sldId id="299" r:id="rId18"/>
    <p:sldId id="287" r:id="rId19"/>
    <p:sldId id="300" r:id="rId20"/>
    <p:sldId id="307" r:id="rId21"/>
    <p:sldId id="305" r:id="rId22"/>
    <p:sldId id="306" r:id="rId23"/>
    <p:sldId id="279" r:id="rId24"/>
    <p:sldId id="303" r:id="rId25"/>
    <p:sldId id="301" r:id="rId26"/>
    <p:sldId id="309" r:id="rId27"/>
    <p:sldId id="310" r:id="rId28"/>
    <p:sldId id="311" r:id="rId29"/>
    <p:sldId id="312" r:id="rId30"/>
    <p:sldId id="313" r:id="rId31"/>
    <p:sldId id="274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86">
          <p15:clr>
            <a:srgbClr val="A4A3A4"/>
          </p15:clr>
        </p15:guide>
        <p15:guide id="15" orient="horz" pos="558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80"/>
  </p:normalViewPr>
  <p:slideViewPr>
    <p:cSldViewPr snapToGrid="0">
      <p:cViewPr varScale="1">
        <p:scale>
          <a:sx n="106" d="100"/>
          <a:sy n="106" d="100"/>
        </p:scale>
        <p:origin x="972" y="114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70"/>
        <p:guide orient="horz" pos="286"/>
        <p:guide orient="horz" pos="558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2"/>
            <a:ext cx="5567363" cy="14382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823546"/>
            <a:ext cx="55673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11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" y="361949"/>
            <a:ext cx="2242335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39748" y="4537311"/>
            <a:ext cx="4989513" cy="284683"/>
          </a:xfrm>
        </p:spPr>
        <p:txBody>
          <a:bodyPr/>
          <a:lstStyle/>
          <a:p>
            <a:r>
              <a:rPr lang="ru-RU" dirty="0" smtClean="0"/>
              <a:t>Конференция ФТИС-2022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49" y="1712890"/>
            <a:ext cx="6399213" cy="2644799"/>
          </a:xfrm>
        </p:spPr>
        <p:txBody>
          <a:bodyPr/>
          <a:lstStyle/>
          <a:p>
            <a:r>
              <a:rPr lang="ru-RU" sz="3600" dirty="0" smtClean="0"/>
              <a:t>Реализация программно-аппаратного обеспечения непрерывного радиационного контроля </a:t>
            </a:r>
            <a:r>
              <a:rPr lang="ru-RU" sz="3600" dirty="0" err="1" smtClean="0"/>
              <a:t>газоаэрозольных</a:t>
            </a:r>
            <a:r>
              <a:rPr lang="ru-RU" sz="3600" dirty="0" smtClean="0"/>
              <a:t> сред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7" y="5853031"/>
            <a:ext cx="4989513" cy="252166"/>
          </a:xfrm>
        </p:spPr>
        <p:txBody>
          <a:bodyPr/>
          <a:lstStyle/>
          <a:p>
            <a:r>
              <a:rPr lang="ru-RU" dirty="0" smtClean="0"/>
              <a:t>Кишев Владимир Андзорович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Начальник лаборатории</a:t>
            </a:r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9745" y="5600865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Докладчик: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39744" y="5337512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Коллектив АО «СНИИП»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539751" y="962769"/>
            <a:ext cx="7409219" cy="459206"/>
          </a:xfrm>
        </p:spPr>
        <p:txBody>
          <a:bodyPr/>
          <a:lstStyle/>
          <a:p>
            <a:r>
              <a:rPr lang="ru-RU" dirty="0" err="1" smtClean="0"/>
              <a:t>Радиойод</a:t>
            </a:r>
            <a:endParaRPr lang="ru-RU" dirty="0"/>
          </a:p>
        </p:txBody>
      </p:sp>
      <p:sp>
        <p:nvSpPr>
          <p:cNvPr id="3" name="Текст 11"/>
          <p:cNvSpPr>
            <a:spLocks noGrp="1"/>
          </p:cNvSpPr>
          <p:nvPr>
            <p:ph type="body" idx="4294967295"/>
          </p:nvPr>
        </p:nvSpPr>
        <p:spPr>
          <a:xfrm>
            <a:off x="539751" y="1825750"/>
            <a:ext cx="3483610" cy="302971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     Измерение </a:t>
            </a:r>
            <a:r>
              <a:rPr lang="ru-RU" sz="1400" dirty="0"/>
              <a:t>объемной активности радиоактивных изотопов йода – одна из типовых задач систем радиационного контроля объектов с атомными энергетическими установками, а также предприятий, связанных с получением или переработкой радиоактивных материалов.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Все </a:t>
            </a:r>
            <a:r>
              <a:rPr lang="ru-RU" sz="1400" dirty="0"/>
              <a:t>известные радиоактивные изотопы йода имеют техногенное происхождение. При выбросах в атмосферу радионуклиды йода становятся критическим компонентом загрязнения внешней среды ввиду их высокой биологической активности и </a:t>
            </a:r>
            <a:r>
              <a:rPr lang="ru-RU" sz="1400" dirty="0" err="1"/>
              <a:t>радиотоксикологического</a:t>
            </a:r>
            <a:r>
              <a:rPr lang="ru-RU" sz="1400" dirty="0"/>
              <a:t> действия. </a:t>
            </a:r>
          </a:p>
        </p:txBody>
      </p:sp>
      <p:pic>
        <p:nvPicPr>
          <p:cNvPr id="4" name="Рисунок 3" descr="Щитовит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4360" y="1981197"/>
            <a:ext cx="4471425" cy="27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11" y="964919"/>
            <a:ext cx="2162435" cy="2540508"/>
          </a:xfrm>
          <a:prstGeom prst="rect">
            <a:avLst/>
          </a:prstGeom>
        </p:spPr>
      </p:pic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72325" y="414128"/>
            <a:ext cx="7409219" cy="939184"/>
          </a:xfrm>
        </p:spPr>
        <p:txBody>
          <a:bodyPr/>
          <a:lstStyle/>
          <a:p>
            <a:r>
              <a:rPr lang="ru-RU" sz="2600" dirty="0" smtClean="0"/>
              <a:t>Аппаратура контроля ОА </a:t>
            </a:r>
            <a:br>
              <a:rPr lang="ru-RU" sz="2600" dirty="0" smtClean="0"/>
            </a:br>
            <a:r>
              <a:rPr lang="ru-RU" sz="2600" dirty="0" smtClean="0"/>
              <a:t>радиоактивного йода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363" y="1385665"/>
            <a:ext cx="1740267" cy="1645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530" y="2132335"/>
            <a:ext cx="2122961" cy="167817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42319"/>
              </p:ext>
            </p:extLst>
          </p:nvPr>
        </p:nvGraphicFramePr>
        <p:xfrm>
          <a:off x="372325" y="3810513"/>
          <a:ext cx="8400816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721"/>
                <a:gridCol w="2804160"/>
                <a:gridCol w="27729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БДАГ-05Р1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УДАГ-08Р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-2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6</a:t>
                      </a: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измерений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парой йода 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Бк/м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-2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6</a:t>
                      </a:r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 допускаемой относительной основной погрешности,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(от 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-2 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0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Бк/м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3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)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(от 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0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6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Бк/м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3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)</a:t>
                      </a: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RS-232,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RS-485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USB, RS-485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более, кг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62504" y="467468"/>
            <a:ext cx="6369221" cy="459206"/>
          </a:xfrm>
        </p:spPr>
        <p:txBody>
          <a:bodyPr/>
          <a:lstStyle/>
          <a:p>
            <a:pPr algn="ctr"/>
            <a:r>
              <a:rPr lang="ru-RU" sz="2600" dirty="0" smtClean="0"/>
              <a:t>Устройство детектирования УДАГ-09Р</a:t>
            </a:r>
            <a:endParaRPr lang="ru-RU" sz="2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92712"/>
              </p:ext>
            </p:extLst>
          </p:nvPr>
        </p:nvGraphicFramePr>
        <p:xfrm>
          <a:off x="362504" y="1575026"/>
          <a:ext cx="5228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754"/>
                <a:gridCol w="22816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детектора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NaI</a:t>
                      </a:r>
                      <a:r>
                        <a:rPr lang="en-US" dirty="0" smtClean="0"/>
                        <a:t>(Tl)</a:t>
                      </a:r>
                    </a:p>
                    <a:p>
                      <a:pPr algn="ctr"/>
                      <a:r>
                        <a:rPr lang="en-US" dirty="0" smtClean="0"/>
                        <a:t>LaBr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(Ce)</a:t>
                      </a:r>
                      <a:endParaRPr lang="ru-RU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измерения объемной активности паров 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Пределы</a:t>
                      </a:r>
                      <a:r>
                        <a:rPr lang="ru-RU" sz="1400" baseline="0" dirty="0" smtClean="0"/>
                        <a:t> основной допускаемой относительной погрешности: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диапазоне от 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3,7 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диапазоне от 3,7 до 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50 %</a:t>
                      </a:r>
                    </a:p>
                    <a:p>
                      <a:pPr algn="ctr"/>
                      <a:r>
                        <a:rPr lang="ru-RU" sz="1400" dirty="0" smtClean="0"/>
                        <a:t>30 %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Диапазон рабочих температур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от – 10 до + 55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Погрешность при измерении активности рабочих эталонов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20 %</a:t>
                      </a:r>
                      <a:endParaRPr lang="ru-RU" sz="1400" dirty="0"/>
                    </a:p>
                  </a:txBody>
                  <a:tcPr anchor="ctr"/>
                </a:tc>
              </a:tr>
              <a:tr h="1811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Питание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220 В, 50 Гц</a:t>
                      </a:r>
                      <a:endParaRPr lang="ru-RU" sz="1400" dirty="0"/>
                    </a:p>
                  </a:txBody>
                  <a:tcPr/>
                </a:tc>
              </a:tr>
              <a:tr h="11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фильтра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Угольный сорбент 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Назначенный срок службы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лет</a:t>
                      </a:r>
                      <a:endParaRPr lang="ru-RU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Электромагнитная совместимость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 (</a:t>
                      </a:r>
                      <a:r>
                        <a:rPr lang="ru-RU" sz="1400" dirty="0" smtClean="0"/>
                        <a:t>Критерий</a:t>
                      </a:r>
                      <a:r>
                        <a:rPr lang="ru-RU" sz="1400" baseline="0" dirty="0" smtClean="0"/>
                        <a:t> А)</a:t>
                      </a:r>
                      <a:endParaRPr lang="ru-RU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Сейсмостойкость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08" y="3830546"/>
            <a:ext cx="2122961" cy="167817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434" y="1888534"/>
            <a:ext cx="2286409" cy="1560059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362504" y="926674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546497" y="438621"/>
            <a:ext cx="7409219" cy="459206"/>
          </a:xfrm>
        </p:spPr>
        <p:txBody>
          <a:bodyPr/>
          <a:lstStyle/>
          <a:p>
            <a:r>
              <a:rPr lang="ru-RU" dirty="0" smtClean="0"/>
              <a:t>Проблемы измерения йодов</a:t>
            </a:r>
            <a:endParaRPr lang="ru-RU" dirty="0"/>
          </a:p>
        </p:txBody>
      </p:sp>
      <p:sp>
        <p:nvSpPr>
          <p:cNvPr id="3" name="Текст 11"/>
          <p:cNvSpPr>
            <a:spLocks noGrp="1"/>
          </p:cNvSpPr>
          <p:nvPr>
            <p:ph type="body" idx="4294967295"/>
          </p:nvPr>
        </p:nvSpPr>
        <p:spPr>
          <a:xfrm>
            <a:off x="372325" y="1694632"/>
            <a:ext cx="8351701" cy="405819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Физико-химические формы 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разнообразны. В выбросах АЭС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 в виде аэрозолей, молекулярной и органической форме (молекулярную + органическую формы, обобщая, называют газовой). Физико-химические формы присутствуют в выбросе в разном соотношении, которое в свою очередь зависит от многих факторов. По принципу действия, а именно осаждению  предварительно очищенной  от аэрозолей пробы на сорбционных картриджах, контролю, указным выше оборудованием, подлежит только газовая форма, хотя оценка выброса подразумевает именно суммарную объемную активность всех трех физико-химических форм. Полученные результаты измерения не учитывают потери при транспортировке. Отдельного изучения требует проскок через фильтрующий материал. Решение проблемы требует работы с проектными институтами, исследований с применением современных инструментов расчета и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766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2919412"/>
            <a:ext cx="7020150" cy="2605625"/>
          </a:xfrm>
        </p:spPr>
        <p:txBody>
          <a:bodyPr/>
          <a:lstStyle/>
          <a:p>
            <a:r>
              <a:rPr lang="ru-RU" sz="4000" dirty="0" smtClean="0"/>
              <a:t>Оборудование контроля объемной активности ИРГ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075" y="2090737"/>
            <a:ext cx="2301436" cy="1688521"/>
          </a:xfrm>
          <a:prstGeom prst="rect">
            <a:avLst/>
          </a:prstGeom>
        </p:spPr>
      </p:pic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539750" y="467150"/>
            <a:ext cx="7409219" cy="459206"/>
          </a:xfrm>
        </p:spPr>
        <p:txBody>
          <a:bodyPr/>
          <a:lstStyle/>
          <a:p>
            <a:r>
              <a:rPr lang="ru-RU" dirty="0" smtClean="0"/>
              <a:t>Аппаратура контроля ИРГ</a:t>
            </a:r>
            <a:endParaRPr lang="ru-RU" dirty="0"/>
          </a:p>
        </p:txBody>
      </p:sp>
      <p:sp>
        <p:nvSpPr>
          <p:cNvPr id="4" name="Текст 11"/>
          <p:cNvSpPr>
            <a:spLocks noGrp="1"/>
          </p:cNvSpPr>
          <p:nvPr>
            <p:ph type="body" idx="4294967295"/>
          </p:nvPr>
        </p:nvSpPr>
        <p:spPr>
          <a:xfrm>
            <a:off x="539750" y="1850570"/>
            <a:ext cx="3570696" cy="3409407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Контроль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объемной активности ИРГ является не только важным параметром влияния на окружающую среду, но и отличным инструментом диагностики, для раннего обнаружения нарушений герметичности оборудования и предупреждения проектных аварий, ухудшения радиационной обстановки на предприятии. </a:t>
            </a: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Вспоминая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заслуги нашего института сложно не упомянуть РГБ-07, производимый Пятигорским заводом Импульс, который до сих пор использовался в составе Первичного эталона ИРГ АО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ВНИИФТРИ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эксплуатируется на объектах ОИАЭ.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047" y="3779258"/>
            <a:ext cx="3152026" cy="2160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23" y="1179386"/>
            <a:ext cx="273405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62505" y="434832"/>
            <a:ext cx="7409219" cy="459206"/>
          </a:xfrm>
        </p:spPr>
        <p:txBody>
          <a:bodyPr/>
          <a:lstStyle/>
          <a:p>
            <a:r>
              <a:rPr lang="ru-RU" sz="2600" dirty="0" smtClean="0"/>
              <a:t>Блок детектирования БДГБ-40П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0853" y="1731576"/>
            <a:ext cx="2921111" cy="389046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75531"/>
              </p:ext>
            </p:extLst>
          </p:nvPr>
        </p:nvGraphicFramePr>
        <p:xfrm>
          <a:off x="362505" y="1537720"/>
          <a:ext cx="546352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758"/>
                <a:gridCol w="23077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детектора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Сцинтилляционные пленки </a:t>
                      </a:r>
                      <a:endParaRPr lang="ru-RU" sz="1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измерения объемной активности ИРГ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Пределы</a:t>
                      </a:r>
                      <a:r>
                        <a:rPr lang="ru-RU" sz="1400" baseline="0" dirty="0" smtClean="0"/>
                        <a:t> основной допускаемой относительной погрешности: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диапазоне от 1,0·10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5,0·10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spc="-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kern="1200" spc="-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-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диапазоне от 5,0·10</a:t>
                      </a:r>
                      <a:r>
                        <a:rPr lang="ru-RU" sz="1400" kern="1200" spc="-1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spc="-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3,7·10</a:t>
                      </a:r>
                      <a:r>
                        <a:rPr lang="ru-RU" sz="1400" kern="1200" spc="-1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400" kern="1200" spc="-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Бк/м</a:t>
                      </a:r>
                      <a:r>
                        <a:rPr lang="ru-RU" sz="1400" kern="1200" spc="-1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spc="-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 нормируется</a:t>
                      </a:r>
                    </a:p>
                    <a:p>
                      <a:pPr algn="ctr"/>
                      <a:r>
                        <a:rPr lang="ru-RU" sz="1400" dirty="0" smtClean="0"/>
                        <a:t>20 %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Диапазон рабочих температур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от 0 до + 50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Погрешность при измерении активности рабочих эталонов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20 %</a:t>
                      </a:r>
                      <a:endParaRPr lang="ru-RU" sz="1400" dirty="0"/>
                    </a:p>
                  </a:txBody>
                  <a:tcPr anchor="ctr"/>
                </a:tc>
              </a:tr>
              <a:tr h="11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Питание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В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наработка на отказ,</a:t>
                      </a:r>
                      <a:r>
                        <a:rPr lang="ru-RU" sz="1400" baseline="0" dirty="0" smtClean="0"/>
                        <a:t> 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30 000 </a:t>
                      </a:r>
                      <a:endParaRPr lang="ru-RU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Электромагнитная совместимость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 (</a:t>
                      </a:r>
                      <a:r>
                        <a:rPr lang="ru-RU" sz="1400" dirty="0" smtClean="0"/>
                        <a:t>Критерий</a:t>
                      </a:r>
                      <a:r>
                        <a:rPr lang="ru-RU" sz="1400" baseline="0" dirty="0" smtClean="0"/>
                        <a:t> А)</a:t>
                      </a:r>
                      <a:endParaRPr lang="ru-RU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Сейсмостойкость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264328" y="851141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87017" y="431545"/>
            <a:ext cx="7409219" cy="459206"/>
          </a:xfrm>
        </p:spPr>
        <p:txBody>
          <a:bodyPr/>
          <a:lstStyle/>
          <a:p>
            <a:r>
              <a:rPr lang="ru-RU" sz="2600" dirty="0" smtClean="0"/>
              <a:t>Устройство детектирования УДГБ-46Р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403" y="1834701"/>
            <a:ext cx="3946597" cy="395497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58694"/>
              </p:ext>
            </p:extLst>
          </p:nvPr>
        </p:nvGraphicFramePr>
        <p:xfrm>
          <a:off x="387017" y="1973229"/>
          <a:ext cx="5073257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406"/>
                <a:gridCol w="218585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Диапазон измерения объемной активности ИРГ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·10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3,7·10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Бк/м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Диапазон индикации ОА ИРГ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·10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3,7·10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Бк/м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основной допускаемой относительной погрешности:</a:t>
                      </a:r>
                    </a:p>
                    <a:p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диапазоне от 1·10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1·10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Бк/м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3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диапазоне от 1·10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1·10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13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3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300" spc="-2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рабочих температур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-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+ 55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Погрешность при измерении активности рабочих эталонов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938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В, 50 Гц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Назначенный срок службы 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Электромагнитная совместимость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(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А)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Сейсмостойкость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259114" y="890751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091" y="1464891"/>
            <a:ext cx="2652097" cy="26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50" y="992554"/>
            <a:ext cx="1174145" cy="2933700"/>
          </a:xfrm>
          <a:prstGeom prst="rect">
            <a:avLst/>
          </a:prstGeom>
        </p:spPr>
      </p:pic>
      <p:sp>
        <p:nvSpPr>
          <p:cNvPr id="41" name="Надпись 11"/>
          <p:cNvSpPr txBox="1"/>
          <p:nvPr/>
        </p:nvSpPr>
        <p:spPr>
          <a:xfrm>
            <a:off x="2724466" y="529602"/>
            <a:ext cx="4711736" cy="58041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БДГБ-51Р и БДГБ-50Р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07507"/>
              </p:ext>
            </p:extLst>
          </p:nvPr>
        </p:nvGraphicFramePr>
        <p:xfrm>
          <a:off x="444457" y="4263359"/>
          <a:ext cx="843573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347"/>
                <a:gridCol w="3098155"/>
                <a:gridCol w="26192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БДГБ-51Р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БДГБ-50Р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1,0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3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1,0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9</a:t>
                      </a:r>
                      <a:endParaRPr lang="ru-RU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измерений,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Бк/м</a:t>
                      </a:r>
                      <a:r>
                        <a:rPr lang="ru-RU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7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12</a:t>
                      </a: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показаний,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12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до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10</a:t>
                      </a:r>
                      <a:r>
                        <a:rPr lang="ru-RU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17</a:t>
                      </a: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более, кг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требованиям современных АЭС в части устойчивости к ВВФ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адпись 11"/>
          <p:cNvSpPr txBox="1"/>
          <p:nvPr/>
        </p:nvSpPr>
        <p:spPr>
          <a:xfrm>
            <a:off x="2646089" y="70843"/>
            <a:ext cx="4711736" cy="58041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Блоки детектирования 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499" y="405419"/>
            <a:ext cx="7409219" cy="459206"/>
          </a:xfrm>
        </p:spPr>
        <p:txBody>
          <a:bodyPr/>
          <a:lstStyle/>
          <a:p>
            <a:r>
              <a:rPr lang="ru-RU" dirty="0" smtClean="0"/>
              <a:t>УДГБ-47Р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892355" y="2431567"/>
            <a:ext cx="3154974" cy="2005307"/>
            <a:chOff x="3008321" y="1394313"/>
            <a:chExt cx="3154974" cy="20053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660" y="1394313"/>
              <a:ext cx="2211978" cy="1405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8321" y="1624947"/>
              <a:ext cx="3154974" cy="1774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19287"/>
              </p:ext>
            </p:extLst>
          </p:nvPr>
        </p:nvGraphicFramePr>
        <p:xfrm>
          <a:off x="387017" y="1852677"/>
          <a:ext cx="551739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212"/>
                <a:gridCol w="211618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Диапазон измерения объемной активности ИРГ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3,7·10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основной допускаемой относительной погрешности:</a:t>
                      </a:r>
                    </a:p>
                    <a:p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диапазоне от 1,0·10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5,0·10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Бк/м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4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диапазоне от 5,0·10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5,0·10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1400" kern="1200" spc="-2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400" kern="1200" spc="-2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400" spc="-2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рабочих температур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минус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+ 55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Погрешность при измерении активности рабочих эталонов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93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В, 50 Гц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Назначенный срок службы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Электромагнитная совместимость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(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Сейсмостойкость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238202" y="851080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"/>
          <p:cNvSpPr>
            <a:spLocks noGrp="1"/>
          </p:cNvSpPr>
          <p:nvPr>
            <p:ph type="body" idx="4294967295"/>
          </p:nvPr>
        </p:nvSpPr>
        <p:spPr>
          <a:xfrm>
            <a:off x="539750" y="1833154"/>
            <a:ext cx="4040959" cy="3505200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 err="1" smtClean="0"/>
              <a:t>Газоаэрозольный</a:t>
            </a:r>
            <a:r>
              <a:rPr lang="ru-RU" sz="1400" dirty="0" smtClean="0"/>
              <a:t> выброс из вентиляционных труб атомных станций является важнейшим параметром оценки влияния на окружающую среду.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Компоненты </a:t>
            </a:r>
            <a:r>
              <a:rPr lang="ru-RU" sz="1400" dirty="0" err="1" smtClean="0"/>
              <a:t>газоаэрозольного</a:t>
            </a:r>
            <a:r>
              <a:rPr lang="ru-RU" sz="1400" dirty="0" smtClean="0"/>
              <a:t> выброса:</a:t>
            </a:r>
          </a:p>
          <a:p>
            <a:pPr algn="just"/>
            <a:r>
              <a:rPr lang="ru-RU" sz="1400" dirty="0" smtClean="0"/>
              <a:t>Инертные радиоактивные газы (ИРГ);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Радиоактивные аэрозоли;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 Радиоактивный йод. </a:t>
            </a:r>
          </a:p>
          <a:p>
            <a:pPr marL="0" indent="0" algn="just">
              <a:buNone/>
            </a:pPr>
            <a:r>
              <a:rPr lang="ru-RU" sz="1400" dirty="0" smtClean="0"/>
              <a:t>     Контроль каждого составляющего компонента </a:t>
            </a:r>
            <a:r>
              <a:rPr lang="ru-RU" sz="1400" dirty="0" err="1" smtClean="0"/>
              <a:t>газоаэрозольного</a:t>
            </a:r>
            <a:r>
              <a:rPr lang="ru-RU" sz="1400" dirty="0" smtClean="0"/>
              <a:t> выброса осуществляется как посредствам лабораторных методов, с отбором проб </a:t>
            </a:r>
            <a:r>
              <a:rPr lang="ru-RU" sz="1400" dirty="0" err="1" smtClean="0"/>
              <a:t>газоаэрозольных</a:t>
            </a:r>
            <a:r>
              <a:rPr lang="ru-RU" sz="1400" dirty="0" smtClean="0"/>
              <a:t> сред и их последующим измерением, так и штатными каналами систем радиационного контроля.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626" y="2397509"/>
            <a:ext cx="3908425" cy="2376489"/>
          </a:xfrm>
          <a:prstGeom prst="rect">
            <a:avLst/>
          </a:prstGeom>
        </p:spPr>
      </p:pic>
      <p:sp>
        <p:nvSpPr>
          <p:cNvPr id="19" name="Заголовок 4"/>
          <p:cNvSpPr>
            <a:spLocks noGrp="1"/>
          </p:cNvSpPr>
          <p:nvPr>
            <p:ph type="title"/>
          </p:nvPr>
        </p:nvSpPr>
        <p:spPr>
          <a:xfrm>
            <a:off x="539750" y="541338"/>
            <a:ext cx="5567363" cy="459206"/>
          </a:xfrm>
        </p:spPr>
        <p:txBody>
          <a:bodyPr/>
          <a:lstStyle/>
          <a:p>
            <a:r>
              <a:rPr lang="ru-RU" dirty="0" smtClean="0"/>
              <a:t>Введение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7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22333" y="440254"/>
            <a:ext cx="7409219" cy="459206"/>
          </a:xfrm>
        </p:spPr>
        <p:txBody>
          <a:bodyPr/>
          <a:lstStyle/>
          <a:p>
            <a:r>
              <a:rPr lang="ru-RU" dirty="0" smtClean="0"/>
              <a:t>Проблемы измерения ИРГ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idx="4294967295"/>
          </p:nvPr>
        </p:nvSpPr>
        <p:spPr>
          <a:xfrm>
            <a:off x="522333" y="1811383"/>
            <a:ext cx="7785644" cy="3169919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Применяемые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АЭС средства измерения аттестуются с использованием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Kr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твердых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регистрации других ИРГ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с использованием калибровочных коэффициентов полученных на основе измерения активности 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Поэтому суммарный выброс ОА ИРГ можно рассматривать как косвенную величину,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полученную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большой неопределенностью. Повышение точности радиационного контроля стационарных каналов АСРК связано с получением парциальных объемных активностей по каждому нуклиду.</a:t>
            </a:r>
          </a:p>
        </p:txBody>
      </p:sp>
    </p:spTree>
    <p:extLst>
      <p:ext uri="{BB962C8B-B14F-4D97-AF65-F5344CB8AC3E}">
        <p14:creationId xmlns:p14="http://schemas.microsoft.com/office/powerpoint/2010/main" val="2832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70137" y="423199"/>
            <a:ext cx="7409219" cy="459206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11"/>
          <p:cNvSpPr>
            <a:spLocks noGrp="1"/>
          </p:cNvSpPr>
          <p:nvPr>
            <p:ph type="body" idx="4294967295"/>
          </p:nvPr>
        </p:nvSpPr>
        <p:spPr>
          <a:xfrm>
            <a:off x="370137" y="2286000"/>
            <a:ext cx="8373269" cy="313944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«консервативность» аппаратуры радиационного контроля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газоаэрозольных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выбросов, АО «СНИИП» совершенствует свою продукцию, добиваясь высоких показателей эффективности, предупреждая и удовлетворяя требованиям проектируемых объектов использования атомной энергии. Дальнейшее повышение точности измерительных каналов непрерывного контроля составляющих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газоаэрозольного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выброса подразумевает взаимодействие с проектными институтами и атомными станциями, проведение научных исследования с использованием современных инструментов и сопоставление результатов с эмпирическими данными, созданию и аттестации новых методик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19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331698" y="5568054"/>
            <a:ext cx="4733925" cy="227920"/>
          </a:xfrm>
        </p:spPr>
        <p:txBody>
          <a:bodyPr/>
          <a:lstStyle/>
          <a:p>
            <a:r>
              <a:rPr lang="ru-RU" dirty="0" smtClean="0"/>
              <a:t>02.202</a:t>
            </a:r>
            <a:r>
              <a:rPr lang="ru-RU" dirty="0"/>
              <a:t>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331698" y="4299618"/>
            <a:ext cx="4733925" cy="1264127"/>
          </a:xfrm>
        </p:spPr>
        <p:txBody>
          <a:bodyPr/>
          <a:lstStyle/>
          <a:p>
            <a:r>
              <a:rPr lang="ru-RU" dirty="0"/>
              <a:t>Тел.: +7 </a:t>
            </a:r>
            <a:r>
              <a:rPr lang="ru-RU" dirty="0" smtClean="0"/>
              <a:t>(499) 968 60 60, </a:t>
            </a:r>
            <a:r>
              <a:rPr lang="ru-RU" dirty="0"/>
              <a:t>доб. </a:t>
            </a:r>
            <a:r>
              <a:rPr lang="ru-RU" dirty="0" smtClean="0"/>
              <a:t>2721</a:t>
            </a:r>
            <a:endParaRPr lang="ru-RU" dirty="0"/>
          </a:p>
          <a:p>
            <a:r>
              <a:rPr lang="ru-RU" dirty="0"/>
              <a:t>Моб. тел.: +7 </a:t>
            </a:r>
            <a:r>
              <a:rPr lang="ru-RU" dirty="0" smtClean="0"/>
              <a:t>(963) 768 </a:t>
            </a:r>
            <a:r>
              <a:rPr lang="ru-RU" dirty="0"/>
              <a:t>5</a:t>
            </a:r>
            <a:r>
              <a:rPr lang="ru-RU" dirty="0" smtClean="0"/>
              <a:t>0 </a:t>
            </a:r>
            <a:r>
              <a:rPr lang="ru-RU" dirty="0"/>
              <a:t>7</a:t>
            </a:r>
            <a:r>
              <a:rPr lang="ru-RU" dirty="0" smtClean="0"/>
              <a:t>0</a:t>
            </a:r>
            <a:endParaRPr lang="ru-RU" dirty="0"/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VAKishev</a:t>
            </a:r>
            <a:r>
              <a:rPr lang="ru-RU" dirty="0" smtClean="0"/>
              <a:t>@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331698" y="3836999"/>
            <a:ext cx="4733925" cy="227920"/>
          </a:xfrm>
        </p:spPr>
        <p:txBody>
          <a:bodyPr/>
          <a:lstStyle/>
          <a:p>
            <a:r>
              <a:rPr lang="ru-RU" dirty="0" smtClean="0"/>
              <a:t>Кишев Владимир Андзорович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331698" y="4064919"/>
            <a:ext cx="4733925" cy="227920"/>
          </a:xfrm>
        </p:spPr>
        <p:txBody>
          <a:bodyPr/>
          <a:lstStyle/>
          <a:p>
            <a:r>
              <a:rPr lang="ru-RU" dirty="0" smtClean="0"/>
              <a:t>Начальник лаборатории</a:t>
            </a:r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331698" y="3602300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Докладчик:</a:t>
            </a: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39744" y="3587071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Коллектив авторов:</a:t>
            </a: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39736" y="3818777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Кишев Владимир Андзорович</a:t>
            </a:r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39736" y="4042126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Иванов Андрей Андреевич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539736" y="4272259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Ветошкин</a:t>
            </a:r>
            <a:r>
              <a:rPr lang="ru-RU" dirty="0" smtClean="0"/>
              <a:t> Евгений Михайлович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39735" y="4493395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Чебышов</a:t>
            </a:r>
            <a:r>
              <a:rPr lang="ru-RU" dirty="0" smtClean="0"/>
              <a:t> Сергей Борисович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2919412"/>
            <a:ext cx="7020150" cy="2605625"/>
          </a:xfrm>
        </p:spPr>
        <p:txBody>
          <a:bodyPr/>
          <a:lstStyle/>
          <a:p>
            <a:r>
              <a:rPr lang="ru-RU" sz="4000" dirty="0" smtClean="0"/>
              <a:t>Оборудование контроля объемной активности радиоактивных аэрозолей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1.1.</a:t>
            </a:r>
          </a:p>
        </p:txBody>
      </p:sp>
    </p:spTree>
    <p:extLst>
      <p:ext uri="{BB962C8B-B14F-4D97-AF65-F5344CB8AC3E}">
        <p14:creationId xmlns:p14="http://schemas.microsoft.com/office/powerpoint/2010/main" val="1691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49" y="516633"/>
            <a:ext cx="5567363" cy="459206"/>
          </a:xfrm>
        </p:spPr>
        <p:txBody>
          <a:bodyPr/>
          <a:lstStyle/>
          <a:p>
            <a:r>
              <a:rPr lang="ru-RU" dirty="0" smtClean="0"/>
              <a:t>Радиоактивные аэрозоли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539749" y="3602256"/>
            <a:ext cx="4334003" cy="27985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1400" dirty="0" smtClean="0"/>
              <a:t>Многолетняя </a:t>
            </a:r>
            <a:r>
              <a:rPr lang="ru-RU" sz="1400" dirty="0"/>
              <a:t>история реализации отечественной аппаратуры измерений как естественных, так и техногенных аэрозолей базируется на трудах сотрудников СНИИП: от простого пробоотборника до измерительных каналов современных систем радиационного контроля. Начиная с </a:t>
            </a:r>
            <a:r>
              <a:rPr lang="ru-RU" sz="1400" dirty="0" smtClean="0"/>
              <a:t>60-ых </a:t>
            </a:r>
            <a:r>
              <a:rPr lang="ru-RU" sz="1400" dirty="0"/>
              <a:t>годов </a:t>
            </a:r>
            <a:r>
              <a:rPr lang="en-US" sz="1400" dirty="0"/>
              <a:t>XX </a:t>
            </a:r>
            <a:r>
              <a:rPr lang="ru-RU" sz="1400" dirty="0"/>
              <a:t>века был проведен ряд фундаментальных научных работ, посвященных исследованию дисперсных характеристик аэрозолей, повышению надежности аэрозольных приборов, унификации составных частей блоков и устройств детектирования, разработке аппаратурно-методического и метрологического обеспечения.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7"/>
          </p:nvPr>
        </p:nvSpPr>
        <p:spPr>
          <a:xfrm>
            <a:off x="4937760" y="1131443"/>
            <a:ext cx="3849349" cy="2270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1400" dirty="0" smtClean="0"/>
              <a:t>Аэрозоль – дисперсная система с газообразной средой с твердой или жидкой дисперсной фазой. Радиоактивные аэрозоли – аэрозоли,  дисперсная фаза которых содержит радиоактивные вещества. Радиоактивные аэрозоли с эквивалентным аэродинамическим диаметром менее 10 мкм способны проникать в область легких, причиняя вред здоровью человека, внося существенный вклад в индивидуальное облучение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74" y="1236280"/>
            <a:ext cx="3316151" cy="2060449"/>
          </a:xfrm>
          <a:prstGeom prst="rect">
            <a:avLst/>
          </a:prstGeom>
        </p:spPr>
      </p:pic>
      <p:pic>
        <p:nvPicPr>
          <p:cNvPr id="15" name="Рисунок 14" descr="Какой-то БДАС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159" y="3928359"/>
            <a:ext cx="1885950" cy="2146338"/>
          </a:xfrm>
          <a:prstGeom prst="rect">
            <a:avLst/>
          </a:prstGeom>
        </p:spPr>
      </p:pic>
      <p:pic>
        <p:nvPicPr>
          <p:cNvPr id="16" name="Рисунок 15" descr="Какой-то БДАС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21" y="3602256"/>
            <a:ext cx="1615773" cy="17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325288" y="497081"/>
            <a:ext cx="7547261" cy="358633"/>
          </a:xfrm>
        </p:spPr>
        <p:txBody>
          <a:bodyPr/>
          <a:lstStyle/>
          <a:p>
            <a:r>
              <a:rPr lang="ru-RU" sz="2600" dirty="0" smtClean="0"/>
              <a:t>Блок детектирования БДАС-04Р</a:t>
            </a:r>
            <a:endParaRPr lang="ru-RU" sz="2600" dirty="0"/>
          </a:p>
        </p:txBody>
      </p:sp>
      <p:pic>
        <p:nvPicPr>
          <p:cNvPr id="12" name="Picture 3" descr="C:\Users\Пользователь\Desktop\Доклад\БДАС-04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888" y="1948556"/>
            <a:ext cx="3453405" cy="32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0"/>
          <p:cNvSpPr txBox="1"/>
          <p:nvPr/>
        </p:nvSpPr>
        <p:spPr>
          <a:xfrm>
            <a:off x="264329" y="875623"/>
            <a:ext cx="456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202" y="5659532"/>
            <a:ext cx="86040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Нововоронежская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АЭС-2, Ростовская АЭС, ПАТЭС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09428"/>
              </p:ext>
            </p:extLst>
          </p:nvPr>
        </p:nvGraphicFramePr>
        <p:xfrm>
          <a:off x="325288" y="1462347"/>
          <a:ext cx="51816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937"/>
                <a:gridCol w="1584960"/>
                <a:gridCol w="13237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-активных аэрозолей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-активных аэрозолей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измерений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Бк/м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9,0·10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1,0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2,0·10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1,0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 допускаемой основной относительной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погрешности,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В, 50 Гц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Назначенный срок службы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Электромагнитная совместимость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(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А)</a:t>
                      </a:r>
                      <a:b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(ГОСТ 32137)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Сейсмостойкость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категория (НП-031-01)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44" y="468936"/>
            <a:ext cx="7618601" cy="407897"/>
          </a:xfrm>
        </p:spPr>
        <p:txBody>
          <a:bodyPr/>
          <a:lstStyle/>
          <a:p>
            <a:r>
              <a:rPr lang="ru-RU" sz="2600" dirty="0" smtClean="0"/>
              <a:t>Блок детектирования БДАС-05Р</a:t>
            </a:r>
            <a:endParaRPr lang="ru-RU" sz="2600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7"/>
          </p:nvPr>
        </p:nvSpPr>
        <p:spPr>
          <a:xfrm>
            <a:off x="5582013" y="1487941"/>
            <a:ext cx="3402646" cy="4768669"/>
          </a:xfrm>
        </p:spPr>
        <p:txBody>
          <a:bodyPr/>
          <a:lstStyle/>
          <a:p>
            <a:pPr algn="just"/>
            <a:r>
              <a:rPr lang="ru-RU" sz="1600" dirty="0" smtClean="0"/>
              <a:t>Опыт привлечения специалистов по промышленному дизайну;</a:t>
            </a:r>
            <a:endParaRPr lang="en-US" sz="1600" dirty="0" smtClean="0"/>
          </a:p>
          <a:p>
            <a:pPr algn="just"/>
            <a:r>
              <a:rPr lang="ru-RU" sz="1600" dirty="0"/>
              <a:t>Использование аддитивных технологий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/>
              <a:t>Моделирование </a:t>
            </a:r>
            <a:r>
              <a:rPr lang="ru-RU" sz="1600" dirty="0" smtClean="0"/>
              <a:t>осаждения пробы </a:t>
            </a:r>
            <a:r>
              <a:rPr lang="en-US" sz="1600" dirty="0" smtClean="0"/>
              <a:t>SOLIDWORKS FS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Современное аппаратное оснащение;</a:t>
            </a:r>
            <a:endParaRPr lang="ru-RU" sz="1600" dirty="0"/>
          </a:p>
          <a:p>
            <a:r>
              <a:rPr lang="ru-RU" sz="1600" dirty="0" smtClean="0"/>
              <a:t>Оптимизация </a:t>
            </a:r>
            <a:r>
              <a:rPr lang="ru-RU" sz="1600" dirty="0"/>
              <a:t>программного обеспечения;</a:t>
            </a:r>
          </a:p>
          <a:p>
            <a:r>
              <a:rPr lang="ru-RU" sz="1600" dirty="0"/>
              <a:t>Усовершенствование алгоритмов </a:t>
            </a:r>
            <a:r>
              <a:rPr lang="ru-RU" sz="1600" dirty="0" smtClean="0"/>
              <a:t>обработки;</a:t>
            </a:r>
            <a:endParaRPr lang="ru-RU" sz="1600" dirty="0"/>
          </a:p>
          <a:p>
            <a:pPr algn="just"/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98143"/>
              </p:ext>
            </p:extLst>
          </p:nvPr>
        </p:nvGraphicFramePr>
        <p:xfrm>
          <a:off x="464444" y="1487941"/>
          <a:ext cx="5048082" cy="476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247"/>
                <a:gridCol w="1619795"/>
                <a:gridCol w="14630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-активных аэрозолей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-активных аэрозолей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измерений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Бк/м</a:t>
                      </a:r>
                      <a:r>
                        <a:rPr lang="ru-RU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9,0·10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1,0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2,0·10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1,0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</a:tr>
              <a:tr h="465909">
                <a:tc rowSpan="4"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 допускаемой основной относительной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погрешности,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9,0·10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1,0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100" cap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cap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2,0·10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 Бк/м</a:t>
                      </a:r>
                      <a:r>
                        <a:rPr lang="ru-RU" sz="1100" cap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более, %</a:t>
                      </a: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92">
                <a:tc v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1,0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2,0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100" cap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cap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10,0 до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4,0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Бк/м</a:t>
                      </a:r>
                      <a:r>
                        <a:rPr lang="ru-RU" sz="1100" cap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 более, %</a:t>
                      </a:r>
                    </a:p>
                  </a:txBody>
                  <a:tcPr anchor="ctr"/>
                </a:tc>
              </a:tr>
              <a:tr h="217424">
                <a:tc v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В, 50 Гц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Назначенный срок службы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лет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Электромагнитная совместимость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(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А)</a:t>
                      </a:r>
                      <a:b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(ГОСТ 32137)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Сейсмостойкость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категория (НП-031-01)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10"/>
          <p:cNvSpPr txBox="1"/>
          <p:nvPr/>
        </p:nvSpPr>
        <p:spPr>
          <a:xfrm>
            <a:off x="394772" y="876833"/>
            <a:ext cx="456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Пользователь\Desktop\Доклад\Soli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320" y="2710157"/>
            <a:ext cx="1750031" cy="16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714648" y="2916961"/>
            <a:ext cx="3906837" cy="118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ysClr val="windowText" lastClr="000000"/>
                </a:solidFill>
              </a:rPr>
              <a:t>Вторичный </a:t>
            </a:r>
            <a:r>
              <a:rPr lang="ru-RU" sz="1600" dirty="0">
                <a:solidFill>
                  <a:sysClr val="windowText" lastClr="000000"/>
                </a:solidFill>
              </a:rPr>
              <a:t>эталон единицы объемной активности искусственных радиоактивных аэрозолей </a:t>
            </a:r>
            <a:r>
              <a:rPr lang="ru-RU" sz="1600" dirty="0" smtClean="0">
                <a:solidFill>
                  <a:sysClr val="windowText" lastClr="000000"/>
                </a:solidFill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</a:rPr>
            </a:br>
            <a:r>
              <a:rPr lang="ru-RU" sz="1600" dirty="0" smtClean="0">
                <a:solidFill>
                  <a:sysClr val="windowText" lastClr="000000"/>
                </a:solidFill>
              </a:rPr>
              <a:t>ВЭТ 39-1-2005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49" y="464908"/>
            <a:ext cx="7280547" cy="459206"/>
          </a:xfrm>
        </p:spPr>
        <p:txBody>
          <a:bodyPr/>
          <a:lstStyle/>
          <a:p>
            <a:r>
              <a:rPr lang="ru-RU" sz="2600" dirty="0" smtClean="0"/>
              <a:t>Метрологическое обеспечение</a:t>
            </a:r>
            <a:endParaRPr lang="ru-RU" sz="2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586601" y="4989052"/>
            <a:ext cx="3906837" cy="15108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Источники </a:t>
            </a:r>
            <a:r>
              <a:rPr lang="ru-RU" sz="1600" dirty="0" err="1" smtClean="0"/>
              <a:t>радионуклидные</a:t>
            </a:r>
            <a:r>
              <a:rPr lang="ru-RU" sz="1600" dirty="0" smtClean="0"/>
              <a:t> </a:t>
            </a:r>
            <a:r>
              <a:rPr lang="ru-RU" sz="1600" dirty="0"/>
              <a:t>с</a:t>
            </a:r>
            <a:r>
              <a:rPr lang="ru-RU" sz="1600" dirty="0" smtClean="0"/>
              <a:t>пециального назначения</a:t>
            </a:r>
          </a:p>
          <a:p>
            <a:pPr marL="0" indent="0" algn="ctr">
              <a:buNone/>
            </a:pPr>
            <a:r>
              <a:rPr lang="ru-RU" sz="1600" dirty="0" smtClean="0"/>
              <a:t>(0,1…9,9·10</a:t>
            </a:r>
            <a:r>
              <a:rPr lang="ru-RU" sz="1600" baseline="30000" dirty="0" smtClean="0"/>
              <a:t>4</a:t>
            </a:r>
            <a:r>
              <a:rPr lang="ru-RU" sz="1600" dirty="0" smtClean="0"/>
              <a:t> Бк)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93" y="2474909"/>
            <a:ext cx="2760800" cy="2070592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33869" y="967729"/>
            <a:ext cx="5256849" cy="136055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ysClr val="windowText" lastClr="000000"/>
                </a:solidFill>
              </a:rPr>
              <a:t>Область аккредитации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ysClr val="windowText" lastClr="000000"/>
                </a:solidFill>
              </a:rPr>
              <a:t>(ИЦУТ)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ysClr val="windowText" lastClr="000000"/>
                </a:solidFill>
              </a:rPr>
              <a:t>Средства измерений объемной активности радиоактивных аэрозолей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695221" y="1522139"/>
            <a:ext cx="618493" cy="217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6"/>
          </p:nvPr>
        </p:nvSpPr>
        <p:spPr>
          <a:xfrm>
            <a:off x="6418217" y="1427834"/>
            <a:ext cx="2516777" cy="44034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ysClr val="windowText" lastClr="000000"/>
                </a:solidFill>
              </a:rPr>
              <a:t>1,0·10</a:t>
            </a:r>
            <a:r>
              <a:rPr lang="ru-RU" sz="1800" baseline="30000" dirty="0" smtClean="0">
                <a:solidFill>
                  <a:sysClr val="windowText" lastClr="000000"/>
                </a:solidFill>
              </a:rPr>
              <a:t>-2</a:t>
            </a:r>
            <a:r>
              <a:rPr lang="ru-RU" sz="1800" dirty="0" smtClean="0">
                <a:solidFill>
                  <a:sysClr val="windowText" lastClr="000000"/>
                </a:solidFill>
              </a:rPr>
              <a:t>… 1,0·10</a:t>
            </a:r>
            <a:r>
              <a:rPr lang="ru-RU" sz="1800" baseline="30000" dirty="0" smtClean="0">
                <a:solidFill>
                  <a:sysClr val="windowText" lastClr="000000"/>
                </a:solidFill>
              </a:rPr>
              <a:t>7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Бк/м</a:t>
            </a:r>
            <a:r>
              <a:rPr lang="ru-RU" sz="1800" baseline="30000" dirty="0" smtClean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89" y="4256968"/>
            <a:ext cx="2856175" cy="20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539748" y="422837"/>
            <a:ext cx="7409219" cy="459206"/>
          </a:xfrm>
        </p:spPr>
        <p:txBody>
          <a:bodyPr/>
          <a:lstStyle/>
          <a:p>
            <a:r>
              <a:rPr lang="ru-RU" dirty="0" smtClean="0"/>
              <a:t>Проблемы измерения аэрозолей</a:t>
            </a:r>
            <a:endParaRPr lang="ru-RU" dirty="0"/>
          </a:p>
        </p:txBody>
      </p:sp>
      <p:sp>
        <p:nvSpPr>
          <p:cNvPr id="3" name="Текст 11"/>
          <p:cNvSpPr>
            <a:spLocks noGrp="1"/>
          </p:cNvSpPr>
          <p:nvPr>
            <p:ph type="body" idx="4294967295"/>
          </p:nvPr>
        </p:nvSpPr>
        <p:spPr>
          <a:xfrm>
            <a:off x="408142" y="1859280"/>
            <a:ext cx="7672433" cy="41060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1. Завышенные требования к СИ объемной активности </a:t>
            </a:r>
            <a:r>
              <a:rPr lang="ru-RU" sz="2000" dirty="0" smtClean="0"/>
              <a:t>аэрозолей;</a:t>
            </a:r>
          </a:p>
          <a:p>
            <a:pPr marL="0" indent="0" algn="just">
              <a:buNone/>
            </a:pPr>
            <a:r>
              <a:rPr lang="ru-RU" sz="2000" dirty="0" smtClean="0"/>
              <a:t>2. Корректный учет потерь при транспортировке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59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2919412"/>
            <a:ext cx="7020150" cy="2605625"/>
          </a:xfrm>
        </p:spPr>
        <p:txBody>
          <a:bodyPr/>
          <a:lstStyle/>
          <a:p>
            <a:r>
              <a:rPr lang="ru-RU" sz="4000" dirty="0" smtClean="0"/>
              <a:t>Оборудование контроля объемной активности радиоактивного йода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70CDBD-5D5E-454C-8AAB-5A538B3240A7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397593-A5A6-4CE3-85A0-A7312B8BE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ED2945-42DA-4374-A250-A4F537B897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2606</TotalTime>
  <Words>1418</Words>
  <Application>Microsoft Office PowerPoint</Application>
  <PresentationFormat>Экран (4:3)</PresentationFormat>
  <Paragraphs>250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Реализация программно-аппаратного обеспечения непрерывного радиационного контроля газоаэрозольных сред</vt:lpstr>
      <vt:lpstr>Введение </vt:lpstr>
      <vt:lpstr>Оборудование контроля объемной активности радиоактивных аэрозолей</vt:lpstr>
      <vt:lpstr>Радиоактивные аэрозоли</vt:lpstr>
      <vt:lpstr>Блок детектирования БДАС-04Р</vt:lpstr>
      <vt:lpstr>Блок детектирования БДАС-05Р</vt:lpstr>
      <vt:lpstr>Метрологическое обеспечение</vt:lpstr>
      <vt:lpstr>Проблемы измерения аэрозолей</vt:lpstr>
      <vt:lpstr>Оборудование контроля объемной активности радиоактивного йода </vt:lpstr>
      <vt:lpstr>Радиойод</vt:lpstr>
      <vt:lpstr>Аппаратура контроля ОА  радиоактивного йода</vt:lpstr>
      <vt:lpstr>Устройство детектирования УДАГ-09Р</vt:lpstr>
      <vt:lpstr>Проблемы измерения йодов</vt:lpstr>
      <vt:lpstr>Оборудование контроля объемной активности ИРГ</vt:lpstr>
      <vt:lpstr>Аппаратура контроля ИРГ</vt:lpstr>
      <vt:lpstr>Блок детектирования БДГБ-40П</vt:lpstr>
      <vt:lpstr>Устройство детектирования УДГБ-46Р</vt:lpstr>
      <vt:lpstr>Презентация PowerPoint</vt:lpstr>
      <vt:lpstr>УДГБ-47Р</vt:lpstr>
      <vt:lpstr>Проблемы измерения ИРГ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Мосягина Ирина Владимировна</cp:lastModifiedBy>
  <cp:revision>168</cp:revision>
  <cp:lastPrinted>2022-01-14T07:34:24Z</cp:lastPrinted>
  <dcterms:created xsi:type="dcterms:W3CDTF">2019-09-24T12:47:23Z</dcterms:created>
  <dcterms:modified xsi:type="dcterms:W3CDTF">2022-01-27T11:33:19Z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